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5" r:id="rId9"/>
    <p:sldId id="264" r:id="rId10"/>
    <p:sldId id="266" r:id="rId11"/>
    <p:sldId id="267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43A40"/>
    <a:srgbClr val="E9ECEF"/>
    <a:srgbClr val="212529"/>
    <a:srgbClr val="ADB5BD"/>
    <a:srgbClr val="FFC9C9"/>
    <a:srgbClr val="087F5B"/>
    <a:srgbClr val="C3FAE8"/>
    <a:srgbClr val="C92A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216" y="-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444F60-385A-8C60-BE87-D5A22C7B10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C671099-B95F-CFEA-0A35-6C69FDEE8F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E9B459-A4C0-221B-9724-125302691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3BD59-B807-4658-B32A-DFFDBAEEC403}" type="datetimeFigureOut">
              <a:rPr lang="ko-KR" altLang="en-US" smtClean="0"/>
              <a:t>2023-08-16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987D4DF-79EC-DC0C-9769-17CA5181C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51E42F3-4F96-2707-16F5-384F84743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AF489-B433-4076-877C-E766D036B1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19130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BF993E-4347-E16F-A024-DF3AD563A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1B63157-FBDA-E644-5F79-E7AEC380C0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A37B920-01E7-9A84-6E88-F397F5305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3BD59-B807-4658-B32A-DFFDBAEEC403}" type="datetimeFigureOut">
              <a:rPr lang="ko-KR" altLang="en-US" smtClean="0"/>
              <a:t>2023-08-16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BDAFA8-9371-E130-618B-C8940E97D1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713C1ED-9165-01B3-693A-62168E8FF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AF489-B433-4076-877C-E766D036B1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63495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D9A0C23-4D2E-F9AA-9371-6173BBB150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CF41EFD-2157-D99F-A897-9F05724507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1001CD-9459-C416-CBAC-281B3521F2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3BD59-B807-4658-B32A-DFFDBAEEC403}" type="datetimeFigureOut">
              <a:rPr lang="ko-KR" altLang="en-US" smtClean="0"/>
              <a:t>2023-08-16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155D56-7B38-94AB-74E0-55D6AC26E6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7B9DF35-4077-6260-2F36-5428CDD5D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AF489-B433-4076-877C-E766D036B1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02104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C5B86E-4833-3969-360F-C4F387F93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D79D15E-C916-F18C-EEA2-6D5BB8E352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4B777E7-2F56-1C2B-1383-26BEF47BC4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3BD59-B807-4658-B32A-DFFDBAEEC403}" type="datetimeFigureOut">
              <a:rPr lang="ko-KR" altLang="en-US" smtClean="0"/>
              <a:t>2023-08-16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9BD4177-F8E0-09A8-AB84-8D94566FE8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A7F5FBC-44C8-6375-D24F-976BB7925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AF489-B433-4076-877C-E766D036B1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99617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FD70CC-BEBA-66FD-092C-6040152C11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F6D908A-C2CB-A52A-E6B0-C03534FA7A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ABBAAFE-B0FB-29D5-6887-E62E5FBD16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3BD59-B807-4658-B32A-DFFDBAEEC403}" type="datetimeFigureOut">
              <a:rPr lang="ko-KR" altLang="en-US" smtClean="0"/>
              <a:t>2023-08-16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6AD7592-4F99-1BEC-46BF-6DCFE1802D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111E65-4386-922F-2262-1A02684B1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AF489-B433-4076-877C-E766D036B1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59677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A5A94E-02F0-EB74-E604-D59BAA51D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B9F878E-6E79-FD19-E8B2-A4547D0240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15229AA-C9DF-052C-6B0A-F2361DF492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04DDC00-0E8B-B452-5419-373EBB0F9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3BD59-B807-4658-B32A-DFFDBAEEC403}" type="datetimeFigureOut">
              <a:rPr lang="ko-KR" altLang="en-US" smtClean="0"/>
              <a:t>2023-08-16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AE66B8E-A636-94DE-DA10-D3905BAFB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852B3FA-3295-CB81-80C3-6E769379F7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AF489-B433-4076-877C-E766D036B1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8905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50A147-BD82-7368-6135-C15764109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88153B3-F3D9-CF77-164D-5C831DAF7E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53B6ADA-93CA-9D54-1119-5633EB2123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8DB65A4-20F6-006B-9267-C84725AEE5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0DE0549-09DF-3901-1215-CACB2DF130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6074B89-A652-A409-9DEF-F122655FC5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3BD59-B807-4658-B32A-DFFDBAEEC403}" type="datetimeFigureOut">
              <a:rPr lang="ko-KR" altLang="en-US" smtClean="0"/>
              <a:t>2023-08-16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2F9DC18-6833-FE74-A83C-635FDBF3D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B93E64E-097A-5423-C3C0-0340672BDB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AF489-B433-4076-877C-E766D036B1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41003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0BF111-C101-9095-F484-95916719B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30CDB38-7223-8863-69CF-D83C9A87A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3BD59-B807-4658-B32A-DFFDBAEEC403}" type="datetimeFigureOut">
              <a:rPr lang="ko-KR" altLang="en-US" smtClean="0"/>
              <a:t>2023-08-16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BDCEDB8-B109-59CB-AF29-F368D1E4C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04651FA-5052-EECB-1E5E-664AB17F4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AF489-B433-4076-877C-E766D036B1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4163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14D09C4-21C5-94CB-3FDF-C100D88090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3BD59-B807-4658-B32A-DFFDBAEEC403}" type="datetimeFigureOut">
              <a:rPr lang="ko-KR" altLang="en-US" smtClean="0"/>
              <a:t>2023-08-16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E547E3C-7230-8D51-CB57-A7406E845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50C0B55-36C8-6197-AFD4-7C15FEF14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AF489-B433-4076-877C-E766D036B1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18077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9368BC-B360-6D9B-2334-A37C763EF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6E5EAD1-746E-59E0-BBC1-4943B56E69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4E2B37B-78E8-0190-9BC2-2D2C9886D2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D9C2E0B-1CBC-1F3B-02A0-5CA37236A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3BD59-B807-4658-B32A-DFFDBAEEC403}" type="datetimeFigureOut">
              <a:rPr lang="ko-KR" altLang="en-US" smtClean="0"/>
              <a:t>2023-08-16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E666212-ED5C-6836-A279-EA39F2180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9586526-C468-EBF4-07D6-632F67754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AF489-B433-4076-877C-E766D036B1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43586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544A9F-578F-AB3C-850D-B889FDDD39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A23AC5C-4847-B631-6691-1912B92D26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A89E528-D99D-03AC-C8FA-80F7EAB9C6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AFDC28A-B3C8-0A33-58FC-7A3106FE2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3BD59-B807-4658-B32A-DFFDBAEEC403}" type="datetimeFigureOut">
              <a:rPr lang="ko-KR" altLang="en-US" smtClean="0"/>
              <a:t>2023-08-16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4117EE5-E785-918A-4DC4-044823DC1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65DC2E6-79DD-34C0-39D1-0F6DCB78A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8AF489-B433-4076-877C-E766D036B1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10043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BBB5F34-B15E-9A1D-A508-8D0399A91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3ED3EF5-D647-F787-6BDF-E7BE96BE3E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2A97E1C-45BD-B0C7-F9EA-83B5965D07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93BD59-B807-4658-B32A-DFFDBAEEC403}" type="datetimeFigureOut">
              <a:rPr lang="ko-KR" altLang="en-US" smtClean="0"/>
              <a:t>2023-08-16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E63CB2-71A4-74B5-CFE8-6649A273B5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3EF192E-3D99-2F60-B4E8-8F22F7FD6F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8AF489-B433-4076-877C-E766D036B1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80113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3A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>
            <a:extLst>
              <a:ext uri="{FF2B5EF4-FFF2-40B4-BE49-F238E27FC236}">
                <a16:creationId xmlns:a16="http://schemas.microsoft.com/office/drawing/2014/main" id="{A4076D3E-C1C7-D9E7-6F7A-BE034547CC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426174" cy="6858000"/>
          </a:xfrm>
          <a:prstGeom prst="rect">
            <a:avLst/>
          </a:prstGeom>
        </p:spPr>
      </p:pic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2427D81F-FA28-476E-0044-A69771042A06}"/>
              </a:ext>
            </a:extLst>
          </p:cNvPr>
          <p:cNvSpPr/>
          <p:nvPr/>
        </p:nvSpPr>
        <p:spPr>
          <a:xfrm>
            <a:off x="5704747" y="2612572"/>
            <a:ext cx="3476576" cy="1222310"/>
          </a:xfrm>
          <a:prstGeom prst="roundRect">
            <a:avLst/>
          </a:prstGeom>
          <a:solidFill>
            <a:srgbClr val="ADB5BD"/>
          </a:solidFill>
          <a:ln w="63500">
            <a:solidFill>
              <a:srgbClr val="21252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after_prime</a:t>
            </a:r>
            <a:r>
              <a:rPr lang="en-US" altLang="ko-KR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이후에</a:t>
            </a:r>
            <a:endParaRPr lang="en-US" altLang="ko-KR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screen, *params</a:t>
            </a:r>
            <a:r>
              <a:rPr lang="ko-KR" altLang="en-US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를 넘겨주고</a:t>
            </a:r>
            <a:endParaRPr lang="en-US" altLang="ko-KR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drawer </a:t>
            </a:r>
            <a:r>
              <a:rPr lang="ko-KR" altLang="en-US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함수를 실행시켜라</a:t>
            </a:r>
          </a:p>
        </p:txBody>
      </p:sp>
    </p:spTree>
    <p:extLst>
      <p:ext uri="{BB962C8B-B14F-4D97-AF65-F5344CB8AC3E}">
        <p14:creationId xmlns:p14="http://schemas.microsoft.com/office/powerpoint/2010/main" val="1942260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3A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2F17B7A4-F261-4CF3-18D3-876D58A999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5122506"/>
            <a:ext cx="8341567" cy="22026954"/>
          </a:xfrm>
          <a:prstGeom prst="rect">
            <a:avLst/>
          </a:prstGeom>
        </p:spPr>
      </p:pic>
      <p:grpSp>
        <p:nvGrpSpPr>
          <p:cNvPr id="13" name="그룹 12">
            <a:extLst>
              <a:ext uri="{FF2B5EF4-FFF2-40B4-BE49-F238E27FC236}">
                <a16:creationId xmlns:a16="http://schemas.microsoft.com/office/drawing/2014/main" id="{A8B2847C-5580-86A7-0748-6B2AD6B50A29}"/>
              </a:ext>
            </a:extLst>
          </p:cNvPr>
          <p:cNvGrpSpPr/>
          <p:nvPr/>
        </p:nvGrpSpPr>
        <p:grpSpPr>
          <a:xfrm>
            <a:off x="2659225" y="2391941"/>
            <a:ext cx="6175504" cy="1099068"/>
            <a:chOff x="2659225" y="2391941"/>
            <a:chExt cx="6175504" cy="1099068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66EC91BF-FE07-5F0A-D0FD-03F065698874}"/>
                </a:ext>
              </a:extLst>
            </p:cNvPr>
            <p:cNvSpPr/>
            <p:nvPr/>
          </p:nvSpPr>
          <p:spPr>
            <a:xfrm>
              <a:off x="5774288" y="2461920"/>
              <a:ext cx="3060441" cy="1029089"/>
            </a:xfrm>
            <a:prstGeom prst="roundRect">
              <a:avLst/>
            </a:prstGeom>
            <a:solidFill>
              <a:srgbClr val="212529"/>
            </a:solidFill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character</a:t>
              </a:r>
              <a:r>
                <a:rPr lang="ko-KR" altLang="en-US" dirty="0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의 </a:t>
              </a:r>
              <a:r>
                <a:rPr lang="en-US" altLang="ko-KR" dirty="0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hit event</a:t>
              </a:r>
              <a:r>
                <a:rPr lang="ko-KR" altLang="en-US" dirty="0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를</a:t>
              </a:r>
              <a:endParaRPr lang="en-US" altLang="ko-KR" dirty="0">
                <a:solidFill>
                  <a:srgbClr val="E9ECE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  <a:p>
              <a:pPr algn="ctr"/>
              <a:r>
                <a:rPr lang="ko-KR" altLang="en-US" dirty="0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수신할 수 있도록 한다</a:t>
              </a:r>
              <a:endParaRPr lang="en-US" altLang="ko-KR" dirty="0">
                <a:solidFill>
                  <a:srgbClr val="E9ECE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1D1AACFD-5A3B-3FD3-FE20-03A6F54B1105}"/>
                </a:ext>
              </a:extLst>
            </p:cNvPr>
            <p:cNvSpPr/>
            <p:nvPr/>
          </p:nvSpPr>
          <p:spPr>
            <a:xfrm>
              <a:off x="2659225" y="2391941"/>
              <a:ext cx="139959" cy="13995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C15A1B1D-6552-A6FF-FCE4-A8ED222AD514}"/>
                </a:ext>
              </a:extLst>
            </p:cNvPr>
            <p:cNvCxnSpPr>
              <a:cxnSpLocks/>
              <a:stCxn id="3" idx="6"/>
              <a:endCxn id="8" idx="1"/>
            </p:cNvCxnSpPr>
            <p:nvPr/>
          </p:nvCxnSpPr>
          <p:spPr>
            <a:xfrm>
              <a:off x="2799184" y="2461921"/>
              <a:ext cx="2975104" cy="514544"/>
            </a:xfrm>
            <a:prstGeom prst="line">
              <a:avLst/>
            </a:prstGeom>
            <a:ln w="4445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FA24CCFC-9F18-BEE3-3F27-0FED68B26C19}"/>
              </a:ext>
            </a:extLst>
          </p:cNvPr>
          <p:cNvGrpSpPr/>
          <p:nvPr/>
        </p:nvGrpSpPr>
        <p:grpSpPr>
          <a:xfrm>
            <a:off x="2221075" y="813318"/>
            <a:ext cx="7499479" cy="1159523"/>
            <a:chOff x="639925" y="2531900"/>
            <a:chExt cx="7499479" cy="1159523"/>
          </a:xfrm>
        </p:grpSpPr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F2B7647A-88A1-8BE9-8036-9A6273D5480B}"/>
                </a:ext>
              </a:extLst>
            </p:cNvPr>
            <p:cNvSpPr/>
            <p:nvPr/>
          </p:nvSpPr>
          <p:spPr>
            <a:xfrm>
              <a:off x="5078963" y="2531900"/>
              <a:ext cx="3060441" cy="1029089"/>
            </a:xfrm>
            <a:prstGeom prst="roundRect">
              <a:avLst/>
            </a:prstGeom>
            <a:solidFill>
              <a:srgbClr val="212529"/>
            </a:solidFill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Buff</a:t>
              </a:r>
              <a:r>
                <a:rPr lang="ko-KR" altLang="en-US" dirty="0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를 상속받는다</a:t>
              </a:r>
              <a:endParaRPr lang="en-US" altLang="ko-KR" dirty="0">
                <a:solidFill>
                  <a:srgbClr val="E9ECE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3E0EF57E-2077-C01B-CECE-5E41E25EA338}"/>
                </a:ext>
              </a:extLst>
            </p:cNvPr>
            <p:cNvSpPr/>
            <p:nvPr/>
          </p:nvSpPr>
          <p:spPr>
            <a:xfrm>
              <a:off x="639925" y="3551464"/>
              <a:ext cx="139959" cy="13995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13E12335-2ADC-CA73-EF23-ACAC40C44B07}"/>
                </a:ext>
              </a:extLst>
            </p:cNvPr>
            <p:cNvCxnSpPr>
              <a:cxnSpLocks/>
              <a:stCxn id="16" idx="6"/>
              <a:endCxn id="15" idx="1"/>
            </p:cNvCxnSpPr>
            <p:nvPr/>
          </p:nvCxnSpPr>
          <p:spPr>
            <a:xfrm flipV="1">
              <a:off x="779884" y="3046445"/>
              <a:ext cx="4299079" cy="574999"/>
            </a:xfrm>
            <a:prstGeom prst="line">
              <a:avLst/>
            </a:prstGeom>
            <a:ln w="4445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AD212967-90B4-88D4-0462-20447C5F4FE2}"/>
              </a:ext>
            </a:extLst>
          </p:cNvPr>
          <p:cNvGrpSpPr/>
          <p:nvPr/>
        </p:nvGrpSpPr>
        <p:grpSpPr>
          <a:xfrm>
            <a:off x="7044515" y="3766845"/>
            <a:ext cx="4527679" cy="1029089"/>
            <a:chOff x="4307050" y="2461920"/>
            <a:chExt cx="4527679" cy="1029089"/>
          </a:xfrm>
        </p:grpSpPr>
        <p:sp>
          <p:nvSpPr>
            <p:cNvPr id="22" name="사각형: 둥근 모서리 21">
              <a:extLst>
                <a:ext uri="{FF2B5EF4-FFF2-40B4-BE49-F238E27FC236}">
                  <a16:creationId xmlns:a16="http://schemas.microsoft.com/office/drawing/2014/main" id="{6BB9482C-9C82-E71A-94EE-0A514081F880}"/>
                </a:ext>
              </a:extLst>
            </p:cNvPr>
            <p:cNvSpPr/>
            <p:nvPr/>
          </p:nvSpPr>
          <p:spPr>
            <a:xfrm>
              <a:off x="5774288" y="2461920"/>
              <a:ext cx="3060441" cy="1029089"/>
            </a:xfrm>
            <a:prstGeom prst="roundRect">
              <a:avLst/>
            </a:prstGeom>
            <a:solidFill>
              <a:srgbClr val="212529"/>
            </a:solidFill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hit event</a:t>
              </a:r>
              <a:r>
                <a:rPr lang="ko-KR" altLang="en-US" dirty="0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가 발생하면</a:t>
              </a:r>
              <a:endParaRPr lang="en-US" altLang="ko-KR" dirty="0">
                <a:solidFill>
                  <a:srgbClr val="E9ECE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  <a:p>
              <a:pPr algn="ctr"/>
              <a:r>
                <a:rPr lang="ko-KR" altLang="en-US" dirty="0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추가로 피해를 가한다</a:t>
              </a:r>
              <a:endParaRPr lang="en-US" altLang="ko-KR" dirty="0">
                <a:solidFill>
                  <a:srgbClr val="E9ECE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EB38BB1E-5C8A-78E1-27F3-A6E4C3DA8B6A}"/>
                </a:ext>
              </a:extLst>
            </p:cNvPr>
            <p:cNvSpPr/>
            <p:nvPr/>
          </p:nvSpPr>
          <p:spPr>
            <a:xfrm>
              <a:off x="4307050" y="3172991"/>
              <a:ext cx="139959" cy="13995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9D1A9323-1F1A-C1F6-3916-B0501B3CAB5A}"/>
                </a:ext>
              </a:extLst>
            </p:cNvPr>
            <p:cNvCxnSpPr>
              <a:cxnSpLocks/>
              <a:stCxn id="23" idx="6"/>
              <a:endCxn id="22" idx="1"/>
            </p:cNvCxnSpPr>
            <p:nvPr/>
          </p:nvCxnSpPr>
          <p:spPr>
            <a:xfrm flipV="1">
              <a:off x="4447009" y="2976465"/>
              <a:ext cx="1327279" cy="266506"/>
            </a:xfrm>
            <a:prstGeom prst="line">
              <a:avLst/>
            </a:prstGeom>
            <a:ln w="4445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93281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3A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2F17B7A4-F261-4CF3-18D3-876D58A999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8582025"/>
            <a:ext cx="8341567" cy="22026954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69D98F28-9C5B-ECF8-E0E9-3895C162CEF4}"/>
              </a:ext>
            </a:extLst>
          </p:cNvPr>
          <p:cNvGrpSpPr/>
          <p:nvPr/>
        </p:nvGrpSpPr>
        <p:grpSpPr>
          <a:xfrm>
            <a:off x="2586815" y="2466975"/>
            <a:ext cx="6490510" cy="1607975"/>
            <a:chOff x="4307050" y="1704975"/>
            <a:chExt cx="6490510" cy="1607975"/>
          </a:xfrm>
        </p:grpSpPr>
        <p:sp>
          <p:nvSpPr>
            <p:cNvPr id="3" name="사각형: 둥근 모서리 2">
              <a:extLst>
                <a:ext uri="{FF2B5EF4-FFF2-40B4-BE49-F238E27FC236}">
                  <a16:creationId xmlns:a16="http://schemas.microsoft.com/office/drawing/2014/main" id="{25F7D91F-110D-C17F-6877-CA36788D4058}"/>
                </a:ext>
              </a:extLst>
            </p:cNvPr>
            <p:cNvSpPr/>
            <p:nvPr/>
          </p:nvSpPr>
          <p:spPr>
            <a:xfrm>
              <a:off x="7816235" y="1704975"/>
              <a:ext cx="2981325" cy="747809"/>
            </a:xfrm>
            <a:prstGeom prst="roundRect">
              <a:avLst/>
            </a:prstGeom>
            <a:solidFill>
              <a:srgbClr val="212529"/>
            </a:solidFill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스킬 모션을 그려주는 부분</a:t>
              </a:r>
              <a:endParaRPr lang="en-US" altLang="ko-KR" dirty="0">
                <a:solidFill>
                  <a:srgbClr val="E9ECE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10B4D576-8264-31B7-2A45-B2462BB80278}"/>
                </a:ext>
              </a:extLst>
            </p:cNvPr>
            <p:cNvSpPr/>
            <p:nvPr/>
          </p:nvSpPr>
          <p:spPr>
            <a:xfrm>
              <a:off x="4307050" y="3172991"/>
              <a:ext cx="139959" cy="13995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27DD98C9-5A6D-32D2-C29C-CF57164AC9FD}"/>
                </a:ext>
              </a:extLst>
            </p:cNvPr>
            <p:cNvCxnSpPr>
              <a:cxnSpLocks/>
              <a:stCxn id="4" idx="6"/>
              <a:endCxn id="3" idx="1"/>
            </p:cNvCxnSpPr>
            <p:nvPr/>
          </p:nvCxnSpPr>
          <p:spPr>
            <a:xfrm flipV="1">
              <a:off x="4447009" y="2078880"/>
              <a:ext cx="3369226" cy="1164091"/>
            </a:xfrm>
            <a:prstGeom prst="line">
              <a:avLst/>
            </a:prstGeom>
            <a:ln w="4445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60AF188-5480-FFFC-ED21-1C50B8F90B64}"/>
              </a:ext>
            </a:extLst>
          </p:cNvPr>
          <p:cNvGrpSpPr/>
          <p:nvPr/>
        </p:nvGrpSpPr>
        <p:grpSpPr>
          <a:xfrm>
            <a:off x="3482165" y="5049416"/>
            <a:ext cx="4947460" cy="1280043"/>
            <a:chOff x="306550" y="3172991"/>
            <a:chExt cx="4947460" cy="1280043"/>
          </a:xfrm>
        </p:grpSpPr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7709C6CB-5E07-295D-B635-7CC54057A3F1}"/>
                </a:ext>
              </a:extLst>
            </p:cNvPr>
            <p:cNvSpPr/>
            <p:nvPr/>
          </p:nvSpPr>
          <p:spPr>
            <a:xfrm>
              <a:off x="2011914" y="3705224"/>
              <a:ext cx="3242096" cy="747810"/>
            </a:xfrm>
            <a:prstGeom prst="roundRect">
              <a:avLst/>
            </a:prstGeom>
            <a:solidFill>
              <a:srgbClr val="212529"/>
            </a:solidFill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밤하늘의 장막 버프를 생성함</a:t>
              </a:r>
              <a:endParaRPr lang="en-US" altLang="ko-KR" dirty="0">
                <a:solidFill>
                  <a:srgbClr val="E9ECE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11EB4928-274A-26D4-E232-51774242FEBF}"/>
                </a:ext>
              </a:extLst>
            </p:cNvPr>
            <p:cNvSpPr/>
            <p:nvPr/>
          </p:nvSpPr>
          <p:spPr>
            <a:xfrm>
              <a:off x="306550" y="3172991"/>
              <a:ext cx="139959" cy="13995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1C782204-FEBE-A842-7C2D-EC1A8DB63F39}"/>
                </a:ext>
              </a:extLst>
            </p:cNvPr>
            <p:cNvCxnSpPr>
              <a:cxnSpLocks/>
              <a:stCxn id="13" idx="5"/>
              <a:endCxn id="12" idx="1"/>
            </p:cNvCxnSpPr>
            <p:nvPr/>
          </p:nvCxnSpPr>
          <p:spPr>
            <a:xfrm>
              <a:off x="426012" y="3292453"/>
              <a:ext cx="1585902" cy="786676"/>
            </a:xfrm>
            <a:prstGeom prst="line">
              <a:avLst/>
            </a:prstGeom>
            <a:ln w="4445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560053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3A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2077049C-7439-6A3C-17AD-A2B9B6E45C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828384" cy="15622180"/>
          </a:xfrm>
          <a:prstGeom prst="rect">
            <a:avLst/>
          </a:prstGeom>
        </p:spPr>
      </p:pic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1482DA31-FD47-1303-6CB3-3C50B0EABFB7}"/>
              </a:ext>
            </a:extLst>
          </p:cNvPr>
          <p:cNvSpPr/>
          <p:nvPr/>
        </p:nvSpPr>
        <p:spPr>
          <a:xfrm>
            <a:off x="5829155" y="2421293"/>
            <a:ext cx="2745678" cy="1007707"/>
          </a:xfrm>
          <a:prstGeom prst="roundRect">
            <a:avLst/>
          </a:prstGeom>
          <a:solidFill>
            <a:srgbClr val="ADB5BD"/>
          </a:solidFill>
          <a:ln w="63500">
            <a:solidFill>
              <a:srgbClr val="21252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5*5</a:t>
            </a:r>
            <a:r>
              <a:rPr lang="ko-KR" altLang="en-US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게임판에서의</a:t>
            </a:r>
            <a:endParaRPr lang="en-US" altLang="ko-KR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한 칸을 나타내는 클래스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3EC625B6-7145-3331-F48E-BC597311CDFD}"/>
              </a:ext>
            </a:extLst>
          </p:cNvPr>
          <p:cNvSpPr/>
          <p:nvPr/>
        </p:nvSpPr>
        <p:spPr>
          <a:xfrm>
            <a:off x="4593468" y="5036974"/>
            <a:ext cx="2405427" cy="1007707"/>
          </a:xfrm>
          <a:prstGeom prst="roundRect">
            <a:avLst/>
          </a:prstGeom>
          <a:solidFill>
            <a:srgbClr val="ADB5BD"/>
          </a:solidFill>
          <a:ln w="63500">
            <a:solidFill>
              <a:srgbClr val="21252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아래의 함수는</a:t>
            </a:r>
            <a:endParaRPr lang="en-US" altLang="ko-KR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algn="ctr"/>
            <a:r>
              <a:rPr lang="ko-KR" altLang="en-US" dirty="0" err="1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오버라이딩을</a:t>
            </a:r>
            <a:r>
              <a:rPr lang="ko-KR" altLang="en-US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위한 것</a:t>
            </a:r>
          </a:p>
        </p:txBody>
      </p:sp>
    </p:spTree>
    <p:extLst>
      <p:ext uri="{BB962C8B-B14F-4D97-AF65-F5344CB8AC3E}">
        <p14:creationId xmlns:p14="http://schemas.microsoft.com/office/powerpoint/2010/main" val="25329649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3A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D2DAD56-47E3-2FFC-0928-85581FECB4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520473" cy="23119576"/>
          </a:xfrm>
          <a:prstGeom prst="rect">
            <a:avLst/>
          </a:prstGeom>
        </p:spPr>
      </p:pic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CE6D6706-A9F5-4BBD-5B63-4ADC4BC6FE9E}"/>
              </a:ext>
            </a:extLst>
          </p:cNvPr>
          <p:cNvSpPr/>
          <p:nvPr/>
        </p:nvSpPr>
        <p:spPr>
          <a:xfrm>
            <a:off x="2960611" y="737118"/>
            <a:ext cx="2217879" cy="828869"/>
          </a:xfrm>
          <a:prstGeom prst="roundRect">
            <a:avLst/>
          </a:prstGeom>
          <a:solidFill>
            <a:srgbClr val="ADB5BD"/>
          </a:solidFill>
          <a:ln w="63500">
            <a:solidFill>
              <a:srgbClr val="21252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Cell</a:t>
            </a:r>
            <a:r>
              <a:rPr lang="ko-KR" altLang="en-US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을 상속받음</a:t>
            </a:r>
          </a:p>
        </p:txBody>
      </p:sp>
    </p:spTree>
    <p:extLst>
      <p:ext uri="{BB962C8B-B14F-4D97-AF65-F5344CB8AC3E}">
        <p14:creationId xmlns:p14="http://schemas.microsoft.com/office/powerpoint/2010/main" val="1709726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3A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F3E38A00-F7D4-1903-3B92-F035FBC529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6707869"/>
            <a:ext cx="7520473" cy="23119576"/>
          </a:xfrm>
          <a:prstGeom prst="rect">
            <a:avLst/>
          </a:prstGeom>
        </p:spPr>
      </p:pic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606C2D43-53F8-16FB-66E6-CCA306084012}"/>
              </a:ext>
            </a:extLst>
          </p:cNvPr>
          <p:cNvSpPr/>
          <p:nvPr/>
        </p:nvSpPr>
        <p:spPr>
          <a:xfrm>
            <a:off x="4136267" y="2808513"/>
            <a:ext cx="2665749" cy="1091683"/>
          </a:xfrm>
          <a:prstGeom prst="roundRect">
            <a:avLst/>
          </a:prstGeom>
          <a:solidFill>
            <a:srgbClr val="ADB5BD"/>
          </a:solidFill>
          <a:ln w="63500">
            <a:solidFill>
              <a:srgbClr val="21252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옵저버</a:t>
            </a:r>
            <a:r>
              <a:rPr lang="ko-KR" altLang="en-US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패턴을 위한</a:t>
            </a:r>
            <a:endParaRPr lang="en-US" altLang="ko-KR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register </a:t>
            </a:r>
            <a:r>
              <a:rPr lang="ko-KR" altLang="en-US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함수들</a:t>
            </a:r>
          </a:p>
        </p:txBody>
      </p:sp>
    </p:spTree>
    <p:extLst>
      <p:ext uri="{BB962C8B-B14F-4D97-AF65-F5344CB8AC3E}">
        <p14:creationId xmlns:p14="http://schemas.microsoft.com/office/powerpoint/2010/main" val="14846932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3A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F3E38A00-F7D4-1903-3B92-F035FBC529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4564244"/>
            <a:ext cx="9591869" cy="29487499"/>
          </a:xfrm>
          <a:prstGeom prst="rect">
            <a:avLst/>
          </a:prstGeom>
        </p:spPr>
      </p:pic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BD226BA5-8F6E-4B78-B605-CF41A577163B}"/>
              </a:ext>
            </a:extLst>
          </p:cNvPr>
          <p:cNvSpPr/>
          <p:nvPr/>
        </p:nvSpPr>
        <p:spPr>
          <a:xfrm>
            <a:off x="5909084" y="3946849"/>
            <a:ext cx="2311185" cy="828869"/>
          </a:xfrm>
          <a:prstGeom prst="roundRect">
            <a:avLst/>
          </a:prstGeom>
          <a:solidFill>
            <a:srgbClr val="ADB5BD"/>
          </a:solidFill>
          <a:ln w="63500">
            <a:solidFill>
              <a:srgbClr val="21252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이벤트를 발생시킴</a:t>
            </a:r>
            <a:endParaRPr lang="ko-KR" altLang="en-US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090860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3A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4E1AEE60-16D0-4524-4CDB-B5E2703E3C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1"/>
            <a:ext cx="9339943" cy="11422884"/>
          </a:xfrm>
          <a:prstGeom prst="rect">
            <a:avLst/>
          </a:prstGeom>
        </p:spPr>
      </p:pic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BD226BA5-8F6E-4B78-B605-CF41A577163B}"/>
              </a:ext>
            </a:extLst>
          </p:cNvPr>
          <p:cNvSpPr/>
          <p:nvPr/>
        </p:nvSpPr>
        <p:spPr>
          <a:xfrm>
            <a:off x="3735052" y="1614196"/>
            <a:ext cx="2852360" cy="828869"/>
          </a:xfrm>
          <a:prstGeom prst="roundRect">
            <a:avLst/>
          </a:prstGeom>
          <a:solidFill>
            <a:srgbClr val="ADB5BD"/>
          </a:solidFill>
          <a:ln w="63500">
            <a:solidFill>
              <a:srgbClr val="21252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효과를 주는 버프 클래스</a:t>
            </a:r>
            <a:endParaRPr lang="ko-KR" altLang="en-US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510600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3A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4E1AEE60-16D0-4524-4CDB-B5E2703E3C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4564884"/>
            <a:ext cx="9339943" cy="11422884"/>
          </a:xfrm>
          <a:prstGeom prst="rect">
            <a:avLst/>
          </a:prstGeom>
        </p:spPr>
      </p:pic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BD226BA5-8F6E-4B78-B605-CF41A577163B}"/>
              </a:ext>
            </a:extLst>
          </p:cNvPr>
          <p:cNvSpPr/>
          <p:nvPr/>
        </p:nvSpPr>
        <p:spPr>
          <a:xfrm>
            <a:off x="5759795" y="895739"/>
            <a:ext cx="2852360" cy="828869"/>
          </a:xfrm>
          <a:prstGeom prst="roundRect">
            <a:avLst/>
          </a:prstGeom>
          <a:solidFill>
            <a:srgbClr val="ADB5BD"/>
          </a:solidFill>
          <a:ln w="63500">
            <a:solidFill>
              <a:srgbClr val="21252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오버라이딩될</a:t>
            </a:r>
            <a:r>
              <a:rPr lang="ko-KR" altLang="en-US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함수들</a:t>
            </a:r>
          </a:p>
        </p:txBody>
      </p:sp>
    </p:spTree>
    <p:extLst>
      <p:ext uri="{BB962C8B-B14F-4D97-AF65-F5344CB8AC3E}">
        <p14:creationId xmlns:p14="http://schemas.microsoft.com/office/powerpoint/2010/main" val="38620077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3A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8B7F879-EBED-6553-7AA1-55319849E4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043754" cy="6858000"/>
          </a:xfrm>
          <a:prstGeom prst="rect">
            <a:avLst/>
          </a:prstGeom>
        </p:spPr>
      </p:pic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23239A91-8A9B-5E83-AE53-F005D321D7C0}"/>
              </a:ext>
            </a:extLst>
          </p:cNvPr>
          <p:cNvSpPr/>
          <p:nvPr/>
        </p:nvSpPr>
        <p:spPr>
          <a:xfrm>
            <a:off x="3893672" y="485192"/>
            <a:ext cx="3122948" cy="914400"/>
          </a:xfrm>
          <a:prstGeom prst="roundRect">
            <a:avLst/>
          </a:prstGeom>
          <a:solidFill>
            <a:srgbClr val="ADB5BD"/>
          </a:solidFill>
          <a:ln w="63500">
            <a:solidFill>
              <a:srgbClr val="21252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스킬을 구현하는 클래스</a:t>
            </a:r>
            <a:endParaRPr lang="en-US" altLang="ko-KR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34F96511-56CB-9383-00FA-B8CCFEDFD6DB}"/>
              </a:ext>
            </a:extLst>
          </p:cNvPr>
          <p:cNvSpPr/>
          <p:nvPr/>
        </p:nvSpPr>
        <p:spPr>
          <a:xfrm>
            <a:off x="3616864" y="2421293"/>
            <a:ext cx="3213144" cy="1138335"/>
          </a:xfrm>
          <a:prstGeom prst="roundRect">
            <a:avLst/>
          </a:prstGeom>
          <a:solidFill>
            <a:srgbClr val="ADB5BD"/>
          </a:solidFill>
          <a:ln w="63500">
            <a:solidFill>
              <a:srgbClr val="21252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적절한 인자를 받아오고</a:t>
            </a:r>
            <a:endParaRPr lang="en-US" altLang="ko-KR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스킬을 타겟에게 시전한다</a:t>
            </a:r>
            <a:endParaRPr lang="en-US" altLang="ko-KR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233A938B-A71E-8A90-DDC1-5BADF353B4F6}"/>
              </a:ext>
            </a:extLst>
          </p:cNvPr>
          <p:cNvSpPr/>
          <p:nvPr/>
        </p:nvSpPr>
        <p:spPr>
          <a:xfrm>
            <a:off x="3952917" y="4092249"/>
            <a:ext cx="3004457" cy="978160"/>
          </a:xfrm>
          <a:prstGeom prst="roundRect">
            <a:avLst/>
          </a:prstGeom>
          <a:solidFill>
            <a:srgbClr val="ADB5BD"/>
          </a:solidFill>
          <a:ln w="63500">
            <a:solidFill>
              <a:srgbClr val="21252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필살기를 시전하기 위한</a:t>
            </a:r>
            <a:endParaRPr lang="en-US" altLang="ko-KR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에너지를 추가로 가진다</a:t>
            </a:r>
            <a:endParaRPr lang="en-US" altLang="ko-KR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010357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3A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2F17B7A4-F261-4CF3-18D3-876D58A999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8341567" cy="22026954"/>
          </a:xfrm>
          <a:prstGeom prst="rect">
            <a:avLst/>
          </a:prstGeom>
        </p:spPr>
      </p:pic>
      <p:grpSp>
        <p:nvGrpSpPr>
          <p:cNvPr id="9" name="그룹 8">
            <a:extLst>
              <a:ext uri="{FF2B5EF4-FFF2-40B4-BE49-F238E27FC236}">
                <a16:creationId xmlns:a16="http://schemas.microsoft.com/office/drawing/2014/main" id="{EF3533C2-F580-7D0C-F973-2DD1775D0144}"/>
              </a:ext>
            </a:extLst>
          </p:cNvPr>
          <p:cNvGrpSpPr/>
          <p:nvPr/>
        </p:nvGrpSpPr>
        <p:grpSpPr>
          <a:xfrm>
            <a:off x="1665223" y="1366546"/>
            <a:ext cx="3832354" cy="1546354"/>
            <a:chOff x="1316200" y="1195096"/>
            <a:chExt cx="3832354" cy="1546354"/>
          </a:xfrm>
        </p:grpSpPr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F0403D21-DE0B-8AF9-3371-03DEC4CD216F}"/>
                </a:ext>
              </a:extLst>
            </p:cNvPr>
            <p:cNvSpPr/>
            <p:nvPr/>
          </p:nvSpPr>
          <p:spPr>
            <a:xfrm>
              <a:off x="2889477" y="1195096"/>
              <a:ext cx="2259077" cy="795630"/>
            </a:xfrm>
            <a:prstGeom prst="roundRect">
              <a:avLst/>
            </a:prstGeom>
            <a:solidFill>
              <a:srgbClr val="212529"/>
            </a:solidFill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Skill</a:t>
              </a:r>
              <a:r>
                <a:rPr lang="ko-KR" altLang="en-US" dirty="0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을 상속받는다</a:t>
              </a:r>
              <a:endParaRPr lang="en-US" altLang="ko-KR" dirty="0">
                <a:solidFill>
                  <a:srgbClr val="E9ECE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07280A8B-2006-C184-A3ED-F1A3B367ABA6}"/>
                </a:ext>
              </a:extLst>
            </p:cNvPr>
            <p:cNvSpPr/>
            <p:nvPr/>
          </p:nvSpPr>
          <p:spPr>
            <a:xfrm>
              <a:off x="1316200" y="2601491"/>
              <a:ext cx="139959" cy="13995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4AABA360-7AE6-DA71-C779-B4F1A4BB302B}"/>
                </a:ext>
              </a:extLst>
            </p:cNvPr>
            <p:cNvCxnSpPr>
              <a:cxnSpLocks/>
              <a:stCxn id="11" idx="7"/>
              <a:endCxn id="10" idx="1"/>
            </p:cNvCxnSpPr>
            <p:nvPr/>
          </p:nvCxnSpPr>
          <p:spPr>
            <a:xfrm flipV="1">
              <a:off x="1435662" y="1592911"/>
              <a:ext cx="1453815" cy="1029077"/>
            </a:xfrm>
            <a:prstGeom prst="line">
              <a:avLst/>
            </a:prstGeom>
            <a:ln w="4445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DA6386BE-EE02-F5E1-3E2E-D42514BFA156}"/>
              </a:ext>
            </a:extLst>
          </p:cNvPr>
          <p:cNvGrpSpPr/>
          <p:nvPr/>
        </p:nvGrpSpPr>
        <p:grpSpPr>
          <a:xfrm>
            <a:off x="2287750" y="2912900"/>
            <a:ext cx="5480179" cy="2380084"/>
            <a:chOff x="2659225" y="151816"/>
            <a:chExt cx="5480179" cy="2380084"/>
          </a:xfrm>
        </p:grpSpPr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031324D5-99F7-8976-1B7F-9BAC2A6FF047}"/>
                </a:ext>
              </a:extLst>
            </p:cNvPr>
            <p:cNvSpPr/>
            <p:nvPr/>
          </p:nvSpPr>
          <p:spPr>
            <a:xfrm>
              <a:off x="5078963" y="151816"/>
              <a:ext cx="3060441" cy="1029089"/>
            </a:xfrm>
            <a:prstGeom prst="roundRect">
              <a:avLst/>
            </a:prstGeom>
            <a:solidFill>
              <a:srgbClr val="212529"/>
            </a:solidFill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별이 떨어지는 모션을</a:t>
              </a:r>
              <a:endParaRPr lang="en-US" altLang="ko-KR" dirty="0">
                <a:solidFill>
                  <a:srgbClr val="E9ECE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  <a:p>
              <a:pPr algn="ctr"/>
              <a:r>
                <a:rPr lang="ko-KR" altLang="en-US" dirty="0">
                  <a:solidFill>
                    <a:srgbClr val="E9ECEF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그려주는 부분</a:t>
              </a:r>
              <a:endParaRPr lang="en-US" altLang="ko-KR" dirty="0">
                <a:solidFill>
                  <a:srgbClr val="E9ECE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E9BE6857-3115-592B-A306-0C64932098A4}"/>
                </a:ext>
              </a:extLst>
            </p:cNvPr>
            <p:cNvSpPr/>
            <p:nvPr/>
          </p:nvSpPr>
          <p:spPr>
            <a:xfrm>
              <a:off x="2659225" y="2391941"/>
              <a:ext cx="139959" cy="13995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789C5E46-F8E0-D53B-7095-91EC1A9C8732}"/>
                </a:ext>
              </a:extLst>
            </p:cNvPr>
            <p:cNvCxnSpPr>
              <a:cxnSpLocks/>
              <a:endCxn id="18" idx="1"/>
            </p:cNvCxnSpPr>
            <p:nvPr/>
          </p:nvCxnSpPr>
          <p:spPr>
            <a:xfrm flipV="1">
              <a:off x="2799184" y="666361"/>
              <a:ext cx="2279779" cy="1725580"/>
            </a:xfrm>
            <a:prstGeom prst="line">
              <a:avLst/>
            </a:prstGeom>
            <a:ln w="4445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261569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90</Words>
  <Application>Microsoft Office PowerPoint</Application>
  <PresentationFormat>와이드스크린</PresentationFormat>
  <Paragraphs>28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5" baseType="lpstr">
      <vt:lpstr>Pretendard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신 희찬</dc:creator>
  <cp:lastModifiedBy>신 희찬</cp:lastModifiedBy>
  <cp:revision>1</cp:revision>
  <dcterms:created xsi:type="dcterms:W3CDTF">2023-08-16T07:08:42Z</dcterms:created>
  <dcterms:modified xsi:type="dcterms:W3CDTF">2023-08-16T07:54:30Z</dcterms:modified>
</cp:coreProperties>
</file>

<file path=docProps/thumbnail.jpeg>
</file>